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1" r:id="rId1"/>
  </p:sldMasterIdLst>
  <p:sldIdLst>
    <p:sldId id="256" r:id="rId2"/>
    <p:sldId id="259" r:id="rId3"/>
    <p:sldId id="257" r:id="rId4"/>
    <p:sldId id="269" r:id="rId5"/>
    <p:sldId id="265" r:id="rId6"/>
    <p:sldId id="266" r:id="rId7"/>
    <p:sldId id="258" r:id="rId8"/>
    <p:sldId id="268" r:id="rId9"/>
    <p:sldId id="261" r:id="rId10"/>
    <p:sldId id="267" r:id="rId11"/>
    <p:sldId id="263" r:id="rId12"/>
    <p:sldId id="264" r:id="rId13"/>
    <p:sldId id="262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EDAA"/>
    <a:srgbClr val="9AEBBE"/>
    <a:srgbClr val="181A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78"/>
    <p:restoredTop sz="94665"/>
  </p:normalViewPr>
  <p:slideViewPr>
    <p:cSldViewPr snapToGrid="0">
      <p:cViewPr>
        <p:scale>
          <a:sx n="100" d="100"/>
          <a:sy n="100" d="100"/>
        </p:scale>
        <p:origin x="536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6A15-6E39-4FFA-B5DC-89EB633E6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8300" y="1371600"/>
            <a:ext cx="8127574" cy="2736443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69311-3201-45EC-B973-82EC27DA5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8300" y="4299358"/>
            <a:ext cx="8127574" cy="1187042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AE4B9-EDEF-4A2C-B464-332C5C624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4C951-4861-4549-8E72-CEECA89E4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E1401-5637-41BC-AC21-891056450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185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D0E6-AD36-493C-9DC3-5ACC2059E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0B8558-FA83-4F6C-A6D1-2DF9D3F74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38299" y="2057399"/>
            <a:ext cx="8915401" cy="41148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DE619-0CC6-4480-ABDE-277D36BDF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791E6-BE35-4ECA-8AD1-E8EC09B8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4606-B928-42D6-85CC-9576F60E3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89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F18D8A-5002-491C-922A-E9624E2DBD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882C6-2BE9-4E25-B8BB-A2346A2B0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BEFF9-B3BC-4C07-BF6C-2E3C91B54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F4CF6-CDF1-4AFD-8319-71FD4FED4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1A026-57F4-47F7-B4F0-E0D48E012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5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B3747-9ADB-4FCC-89CE-6E84D1347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EC9C6-5D7D-4249-8820-D4C99D0AE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F35F7-46A1-40A9-ACD7-C49239926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45637-B780-4999-A87D-0039BC5A9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9777F-E471-4CC5-B27B-137CB061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12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DCB1D-064E-46DE-B533-7CDA331EE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2748406"/>
            <a:ext cx="8115300" cy="273799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222C0-D002-4A94-BAFF-FD1A1CCA6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1371600"/>
            <a:ext cx="8115300" cy="133327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E7D7E-EC9F-4AA5-A559-EF556C6AD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7A8EE-88C1-400C-A23F-656DC76B9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245A4-F9C6-44E9-929F-78C657C8B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822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DF34F-B65E-4FA0-87E8-8890F482B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9382348" cy="1371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25A67-10CA-4531-93E1-39892C087E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8297" y="2057400"/>
            <a:ext cx="4553103" cy="41250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2BE36-0CAF-4D92-9AC2-9249276B9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7000" y="2057400"/>
            <a:ext cx="4543647" cy="4125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36479-3B04-43BD-9B59-DBF6CA2BF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5/2/23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D4449-57DB-41D2-B49E-694E7C13F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60CC2C-E50B-47D2-B62F-D5C4C9CDA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403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8530B-D0F2-4FC4-A10F-1E54EF82C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755118"/>
            <a:ext cx="9378304" cy="122276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8865C-9D06-4FA3-BA3D-7187BB41B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656570-8F97-4B7E-A805-96925AC478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8300" y="2748405"/>
            <a:ext cx="4529391" cy="34412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57EF54-F63F-4730-99EE-0E472578F5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7213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08453E-B012-4889-9F49-E1351532AD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87213" y="2748405"/>
            <a:ext cx="4529391" cy="34412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9FC47A-8514-4C98-B1BE-FF6CC666C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5/2/23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D4301A-D375-4163-9488-27A9CDC6F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ED6105-4A37-4D4B-9BE8-715FB732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001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007F-6649-4D23-8869-C1CC29D00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8B85A1-41F9-4BC1-9C40-3E5D5C042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5/2/23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B23774-EAA9-47ED-87EF-EE2B29A25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526550-DD4D-45E2-8916-8314C5D06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085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35FACD-1A4D-49F3-8EA8-21B5C1A6A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5/2/23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FD9DD-0E4E-4C36-AF85-B3EAD7FE6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6F4C8-14FA-4405-85EE-ABF53FB03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514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E7C28-5DEE-493D-ABAD-38E4F2D75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621" y="1085481"/>
            <a:ext cx="365118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E79C5-E567-4F12-96B8-8BBEAE3D8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900" y="1132676"/>
            <a:ext cx="5289480" cy="4728374"/>
          </a:xfrm>
        </p:spPr>
        <p:txBody>
          <a:bodyPr/>
          <a:lstStyle>
            <a:lvl1pPr>
              <a:lnSpc>
                <a:spcPct val="110000"/>
              </a:lnSpc>
              <a:defRPr sz="3200"/>
            </a:lvl1pPr>
            <a:lvl2pPr>
              <a:lnSpc>
                <a:spcPct val="110000"/>
              </a:lnSpc>
              <a:defRPr sz="2800"/>
            </a:lvl2pPr>
            <a:lvl3pPr>
              <a:lnSpc>
                <a:spcPct val="110000"/>
              </a:lnSpc>
              <a:defRPr sz="2400"/>
            </a:lvl3pPr>
            <a:lvl4pPr>
              <a:lnSpc>
                <a:spcPct val="110000"/>
              </a:lnSpc>
              <a:defRPr sz="2000"/>
            </a:lvl4pPr>
            <a:lvl5pPr>
              <a:lnSpc>
                <a:spcPct val="110000"/>
              </a:lnSpc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33DF7F-0B5C-40CE-A65F-779FA7EFB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25621" y="2748406"/>
            <a:ext cx="365118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2248C-1826-4833-9592-383B5873A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5/2/23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219DC-2646-42AD-897A-EB765DCBE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238D7-4EEA-475B-B1CA-C44B89BE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850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65BE-C907-4660-A586-71C6A1D1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085481"/>
            <a:ext cx="365760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4C8A9-67DF-419C-B2FC-3A879CCEF3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6900" y="1061885"/>
            <a:ext cx="5331069" cy="47755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DA94A1-3058-402A-9C3F-2F210D91D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2748406"/>
            <a:ext cx="365760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3CA50-C8D8-4F83-B2F6-BCE825866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5/2/23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E5BE3-7B02-4281-BD90-C1FAAF636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E256D-ACD5-438F-BA6F-605E5260E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839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1A689-589E-4A73-9313-EF44F7E4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B11B8-9E77-4144-B9C1-FD164D9A1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57400"/>
            <a:ext cx="8915402" cy="4137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6E4CC-CF79-4C8D-9E5F-1BB517435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1001475" y="1517536"/>
            <a:ext cx="28011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B6D41BCC-AD73-4203-A5A6-E62EB28B0FE6}" type="datetimeFigureOut">
              <a:rPr lang="en-US" smtClean="0"/>
              <a:pPr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79449-05F6-4BC7-95DF-F04E1F161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118764" y="4237870"/>
            <a:ext cx="33440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17FE5-2D1F-4ECC-9460-08145C3BB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8877" y="6319138"/>
            <a:ext cx="710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D637F8FC-4B86-4690-8888-22AB2F78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800" r:id="rId6"/>
    <p:sldLayoutId id="2147483795" r:id="rId7"/>
    <p:sldLayoutId id="2147483796" r:id="rId8"/>
    <p:sldLayoutId id="2147483797" r:id="rId9"/>
    <p:sldLayoutId id="2147483799" r:id="rId10"/>
    <p:sldLayoutId id="214748379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E229233-9672-4675-99B7-6CBCEF1CD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8F6F43-A592-2E58-8B5B-19E259A2D9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67" r="18630" b="2"/>
          <a:stretch/>
        </p:blipFill>
        <p:spPr>
          <a:xfrm>
            <a:off x="20" y="-2"/>
            <a:ext cx="8115280" cy="685800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C5FF010-B53C-46BE-BEEF-AF926A00F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38500" y="2057400"/>
            <a:ext cx="4876800" cy="27432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509AD9C-1F43-4138-A72B-8CA988EDD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300" y="2057400"/>
            <a:ext cx="3276600" cy="274320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93696-A6E0-CCFE-67F5-57BAC33A9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2502489"/>
            <a:ext cx="3314700" cy="1853023"/>
          </a:xfrm>
        </p:spPr>
        <p:txBody>
          <a:bodyPr anchor="ctr">
            <a:normAutofit/>
          </a:bodyPr>
          <a:lstStyle/>
          <a:p>
            <a:r>
              <a:rPr lang="en-US" sz="3200"/>
              <a:t>Predicting Tech Layoffs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CC44F3-2243-10FC-F0FD-286CF40933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60055" y="2502489"/>
            <a:ext cx="2289028" cy="1853023"/>
          </a:xfrm>
        </p:spPr>
        <p:txBody>
          <a:bodyPr anchor="ctr">
            <a:normAutofit/>
          </a:bodyPr>
          <a:lstStyle/>
          <a:p>
            <a:r>
              <a:rPr lang="en-US" sz="1600" b="1" dirty="0"/>
              <a:t>Kerry Effinger</a:t>
            </a:r>
          </a:p>
        </p:txBody>
      </p:sp>
    </p:spTree>
    <p:extLst>
      <p:ext uri="{BB962C8B-B14F-4D97-AF65-F5344CB8AC3E}">
        <p14:creationId xmlns:p14="http://schemas.microsoft.com/office/powerpoint/2010/main" val="195572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7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78BDB4-DEC3-E87C-155E-F51CABBDB44B}"/>
              </a:ext>
            </a:extLst>
          </p:cNvPr>
          <p:cNvSpPr txBox="1"/>
          <p:nvPr/>
        </p:nvSpPr>
        <p:spPr>
          <a:xfrm>
            <a:off x="482884" y="672957"/>
            <a:ext cx="11188416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Linear Regression Model</a:t>
            </a:r>
          </a:p>
          <a:p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 Number Laid off on location, industry, business stage and federal interest rate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Since all explanatory variables were categorical, they were transformed into dummy variables (with 1 for true and 0 for false) to use for the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8A26FE4B-3DA8-F655-741C-9EA045CBB3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93" r="3852"/>
          <a:stretch/>
        </p:blipFill>
        <p:spPr>
          <a:xfrm>
            <a:off x="139984" y="4270706"/>
            <a:ext cx="11912032" cy="166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103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6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2B158-A0CB-51E0-DF32-6A0BA143F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817" y="297607"/>
            <a:ext cx="8915402" cy="1371600"/>
          </a:xfrm>
        </p:spPr>
        <p:txBody>
          <a:bodyPr>
            <a:normAutofit/>
          </a:bodyPr>
          <a:lstStyle/>
          <a:p>
            <a:r>
              <a:rPr lang="en-US" sz="3600" dirty="0"/>
              <a:t>Model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5AB4A-E3CF-6553-A56A-EF0ABFCCE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516807"/>
            <a:ext cx="11518899" cy="4137259"/>
          </a:xfrm>
        </p:spPr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MSE, RSME and MAE values are all very high for the linear model.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Predicting values with this linear regression model will not yield accurate predictions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values were filled with the average of the remaining data for the sake of the model; a different model may yield better results.</a:t>
            </a:r>
          </a:p>
          <a:p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93BDDDB-BC6B-E702-7656-7C9571D455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37"/>
          <a:stretch/>
        </p:blipFill>
        <p:spPr>
          <a:xfrm>
            <a:off x="829817" y="4854349"/>
            <a:ext cx="4605783" cy="159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00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F509A-2C6D-265E-F4E1-5DCC08982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0" y="584200"/>
            <a:ext cx="8915402" cy="1371600"/>
          </a:xfrm>
        </p:spPr>
        <p:txBody>
          <a:bodyPr/>
          <a:lstStyle/>
          <a:p>
            <a:r>
              <a:rPr lang="en-US" dirty="0"/>
              <a:t>Reflections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32F4B-188B-A24A-AEE1-622DECA58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1841500"/>
            <a:ext cx="9931400" cy="413725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Struggled with: web-scraping, MySQL Workbench, finding financial data, missing data, predictive model, time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went well: topic and data discovery, EDA, MySQL and Python connection, Tableau dashboard, poster presentation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 would change: collect data sooner, collect data from 2022 (to have larger dataset), filter for IPO (public companies), make logistic regression model (would need to collect different data)</a:t>
            </a:r>
          </a:p>
        </p:txBody>
      </p:sp>
    </p:spTree>
    <p:extLst>
      <p:ext uri="{BB962C8B-B14F-4D97-AF65-F5344CB8AC3E}">
        <p14:creationId xmlns:p14="http://schemas.microsoft.com/office/powerpoint/2010/main" val="3293448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8E288-314D-993B-1CB9-5177EAEA9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</p:spPr>
        <p:txBody>
          <a:bodyPr/>
          <a:lstStyle/>
          <a:p>
            <a:pPr algn="ctr"/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CC9EC-91F0-4763-A8C3-E81D37BBB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0" y="2057400"/>
            <a:ext cx="10287000" cy="4137259"/>
          </a:xfrm>
        </p:spPr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Learned about the nature of tech layoffs in the country since the start of 2023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Successfully collected, analyzed and visualized dataset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Unsuccessfully created a predictive model, though have ideas on how to potentially make a better model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Learned several new data science skills!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199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100EA-E084-C697-95D0-CF06AADC9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2489200"/>
            <a:ext cx="8915402" cy="1371600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427276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F2E63-259C-DDBA-D79C-48DDB6FC0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814" y="1120305"/>
            <a:ext cx="8915402" cy="1371600"/>
          </a:xfrm>
        </p:spPr>
        <p:txBody>
          <a:bodyPr/>
          <a:lstStyle/>
          <a:p>
            <a:r>
              <a:rPr lang="en-US" sz="4000" dirty="0"/>
              <a:t>Proposal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231A2-40EA-5B08-4AD2-A70919E89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675" y="2205999"/>
            <a:ext cx="4637426" cy="3180341"/>
          </a:xfrm>
        </p:spPr>
        <p:txBody>
          <a:bodyPr>
            <a:normAutofit/>
          </a:bodyPr>
          <a:lstStyle/>
          <a:p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goal is to uncover the common attributes of companies who have conducted major layoffs</a:t>
            </a:r>
          </a:p>
          <a:p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data from past layoffs will be used to create a model to predict future layoffs </a:t>
            </a:r>
            <a:endParaRPr lang="en-US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7DF075-C412-B4F6-35B0-6EAD0B86F02A}"/>
              </a:ext>
            </a:extLst>
          </p:cNvPr>
          <p:cNvGrpSpPr/>
          <p:nvPr/>
        </p:nvGrpSpPr>
        <p:grpSpPr>
          <a:xfrm>
            <a:off x="5245100" y="1101042"/>
            <a:ext cx="6667500" cy="2899458"/>
            <a:chOff x="659871" y="2057400"/>
            <a:chExt cx="5985772" cy="2344421"/>
          </a:xfrm>
        </p:grpSpPr>
        <p:pic>
          <p:nvPicPr>
            <p:cNvPr id="4" name="Picture 3" descr="Diagram&#10;&#10;Description automatically generated">
              <a:extLst>
                <a:ext uri="{FF2B5EF4-FFF2-40B4-BE49-F238E27FC236}">
                  <a16:creationId xmlns:a16="http://schemas.microsoft.com/office/drawing/2014/main" id="{31137DE4-12B7-B5B7-74E2-63C126C0FF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1"/>
            <a:stretch/>
          </p:blipFill>
          <p:spPr bwMode="auto">
            <a:xfrm>
              <a:off x="659871" y="2057400"/>
              <a:ext cx="5985772" cy="234442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FD69F94-CFFE-7916-07BC-15E418E5A323}"/>
                </a:ext>
              </a:extLst>
            </p:cNvPr>
            <p:cNvGrpSpPr/>
            <p:nvPr/>
          </p:nvGrpSpPr>
          <p:grpSpPr>
            <a:xfrm>
              <a:off x="5008977" y="3567875"/>
              <a:ext cx="1023385" cy="683702"/>
              <a:chOff x="3652757" y="4725556"/>
              <a:chExt cx="1023385" cy="68370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F5398FA-7B78-D913-AD35-2A0BBD8A7AA6}"/>
                  </a:ext>
                </a:extLst>
              </p:cNvPr>
              <p:cNvSpPr/>
              <p:nvPr/>
            </p:nvSpPr>
            <p:spPr>
              <a:xfrm>
                <a:off x="3652757" y="4725556"/>
                <a:ext cx="900418" cy="683702"/>
              </a:xfrm>
              <a:prstGeom prst="rect">
                <a:avLst/>
              </a:prstGeom>
              <a:noFill/>
              <a:ln w="38100">
                <a:solidFill>
                  <a:srgbClr val="181A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F6BB52-3F66-3759-15C2-542FF1CB7234}"/>
                  </a:ext>
                </a:extLst>
              </p:cNvPr>
              <p:cNvSpPr txBox="1"/>
              <p:nvPr/>
            </p:nvSpPr>
            <p:spPr>
              <a:xfrm>
                <a:off x="3669747" y="4836574"/>
                <a:ext cx="1006395" cy="439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rgbClr val="181AA5"/>
                    </a:solidFill>
                    <a:latin typeface="Dreaming Outloud Pro" panose="020F0502020204030204" pitchFamily="34" charset="0"/>
                    <a:cs typeface="Dreaming Outloud Pro" panose="020F0502020204030204" pitchFamily="34" charset="0"/>
                  </a:rPr>
                  <a:t>Predictive analysis</a:t>
                </a:r>
              </a:p>
            </p:txBody>
          </p: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6F51555-8121-4B4D-FFAC-19E8A491ADB3}"/>
                </a:ext>
              </a:extLst>
            </p:cNvPr>
            <p:cNvCxnSpPr>
              <a:cxnSpLocks/>
            </p:cNvCxnSpPr>
            <p:nvPr/>
          </p:nvCxnSpPr>
          <p:spPr>
            <a:xfrm>
              <a:off x="4411046" y="3825380"/>
              <a:ext cx="528772" cy="195787"/>
            </a:xfrm>
            <a:prstGeom prst="straightConnector1">
              <a:avLst/>
            </a:prstGeom>
            <a:ln w="28575">
              <a:solidFill>
                <a:srgbClr val="181AA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8848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26A59-879B-636D-6BE8-940BB5C56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8" y="202206"/>
            <a:ext cx="8915402" cy="863473"/>
          </a:xfrm>
        </p:spPr>
        <p:txBody>
          <a:bodyPr/>
          <a:lstStyle/>
          <a:p>
            <a:pPr algn="ctr"/>
            <a:r>
              <a:rPr lang="en-US" dirty="0"/>
              <a:t>Data Collection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F6400BC-8E0C-A69F-BB69-F2E35C57F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124" y="1065679"/>
            <a:ext cx="9005751" cy="562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939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0CBFF-B330-D082-C867-B7B374513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8" y="163086"/>
            <a:ext cx="8915402" cy="1371600"/>
          </a:xfrm>
        </p:spPr>
        <p:txBody>
          <a:bodyPr/>
          <a:lstStyle/>
          <a:p>
            <a:pPr algn="ctr"/>
            <a:r>
              <a:rPr lang="en-US" dirty="0"/>
              <a:t>Data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1067B-FC64-35F8-E975-684CB000B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50462F4-58FD-2FEA-01B7-22CCCFADB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498" y="1471186"/>
            <a:ext cx="8509002" cy="504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205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83A45-1340-F668-1A93-BD99E051B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146050"/>
            <a:ext cx="8915402" cy="1371600"/>
          </a:xfrm>
        </p:spPr>
        <p:txBody>
          <a:bodyPr/>
          <a:lstStyle/>
          <a:p>
            <a:pPr algn="ctr"/>
            <a:r>
              <a:rPr lang="en-US" dirty="0"/>
              <a:t>Exploratory Data Analysis</a:t>
            </a:r>
          </a:p>
        </p:txBody>
      </p:sp>
      <p:pic>
        <p:nvPicPr>
          <p:cNvPr id="5" name="Content Placeholder 4" descr="A picture containing text, screenshot, software, number&#10;&#10;Description automatically generated">
            <a:extLst>
              <a:ext uri="{FF2B5EF4-FFF2-40B4-BE49-F238E27FC236}">
                <a16:creationId xmlns:a16="http://schemas.microsoft.com/office/drawing/2014/main" id="{AD374014-3503-E96B-5BFB-445130787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5454" y="1731839"/>
            <a:ext cx="5015946" cy="4952653"/>
          </a:xfrm>
        </p:spPr>
      </p:pic>
      <p:pic>
        <p:nvPicPr>
          <p:cNvPr id="7" name="Picture 6" descr="A picture containing text, screenshot, software, number&#10;&#10;Description automatically generated">
            <a:extLst>
              <a:ext uri="{FF2B5EF4-FFF2-40B4-BE49-F238E27FC236}">
                <a16:creationId xmlns:a16="http://schemas.microsoft.com/office/drawing/2014/main" id="{CDD583F4-1072-0834-F577-F6A4ED9A98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74"/>
          <a:stretch/>
        </p:blipFill>
        <p:spPr>
          <a:xfrm>
            <a:off x="990600" y="1813359"/>
            <a:ext cx="4819668" cy="405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585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8F919-C1BB-3150-CFEA-B348020A6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132080"/>
            <a:ext cx="8915402" cy="1371600"/>
          </a:xfrm>
        </p:spPr>
        <p:txBody>
          <a:bodyPr/>
          <a:lstStyle/>
          <a:p>
            <a:pPr algn="ctr"/>
            <a:r>
              <a:rPr lang="en-US" dirty="0"/>
              <a:t>Exploratory Data Analysis</a:t>
            </a:r>
          </a:p>
        </p:txBody>
      </p:sp>
      <p:pic>
        <p:nvPicPr>
          <p:cNvPr id="5" name="Content Placeholder 4" descr="A picture containing text, screenshot, font, plot&#10;&#10;Description automatically generated">
            <a:extLst>
              <a:ext uri="{FF2B5EF4-FFF2-40B4-BE49-F238E27FC236}">
                <a16:creationId xmlns:a16="http://schemas.microsoft.com/office/drawing/2014/main" id="{37F9BD51-AA72-AAFD-F621-3BD7E9C80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264"/>
          <a:stretch/>
        </p:blipFill>
        <p:spPr>
          <a:xfrm>
            <a:off x="480753" y="1903095"/>
            <a:ext cx="6110548" cy="4137025"/>
          </a:xfr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B08A5A9E-D42F-CBE0-109D-DE914D1852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0"/>
          <a:stretch/>
        </p:blipFill>
        <p:spPr>
          <a:xfrm>
            <a:off x="7010399" y="2162805"/>
            <a:ext cx="4381501" cy="37973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2B26CE-47B8-4E0D-D1D5-3D18C7B21A77}"/>
              </a:ext>
            </a:extLst>
          </p:cNvPr>
          <p:cNvSpPr txBox="1"/>
          <p:nvPr/>
        </p:nvSpPr>
        <p:spPr>
          <a:xfrm>
            <a:off x="7404099" y="1918900"/>
            <a:ext cx="3594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Percent of Employees Laid off and Interest Rates</a:t>
            </a:r>
          </a:p>
        </p:txBody>
      </p:sp>
    </p:spTree>
    <p:extLst>
      <p:ext uri="{BB962C8B-B14F-4D97-AF65-F5344CB8AC3E}">
        <p14:creationId xmlns:p14="http://schemas.microsoft.com/office/powerpoint/2010/main" val="4183703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F6714-F375-BEE3-F7A8-1EDA47202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3398" y="0"/>
            <a:ext cx="8915402" cy="137160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Dashboard</a:t>
            </a:r>
          </a:p>
        </p:txBody>
      </p:sp>
      <p:pic>
        <p:nvPicPr>
          <p:cNvPr id="10" name="Picture 9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A3D565FB-6835-FCC8-5BAE-866D9A241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849" y="994412"/>
            <a:ext cx="8318501" cy="58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62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4A619-8CDD-63DC-F7FB-99D1AE904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6CFE7-7B2E-5C2E-C31B-E0278622E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982B237B-8AF0-BC9E-238F-AF33A75FF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99" y="0"/>
            <a:ext cx="114048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031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00840-A3CC-921C-7DB4-CF25735D8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7" y="-22459"/>
            <a:ext cx="8915402" cy="1371600"/>
          </a:xfrm>
        </p:spPr>
        <p:txBody>
          <a:bodyPr/>
          <a:lstStyle/>
          <a:p>
            <a:pPr algn="ctr"/>
            <a:r>
              <a:rPr lang="en-US" dirty="0"/>
              <a:t>Dashboard (SF Bay Area)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437D6-636A-5CDA-693F-C4C5A6B71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C918792D-5559-0528-A539-76E4EBC10C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10608"/>
          <a:stretch/>
        </p:blipFill>
        <p:spPr>
          <a:xfrm>
            <a:off x="1638299" y="1087340"/>
            <a:ext cx="8915401" cy="56187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35299657"/>
      </p:ext>
    </p:extLst>
  </p:cSld>
  <p:clrMapOvr>
    <a:masterClrMapping/>
  </p:clrMapOvr>
</p:sld>
</file>

<file path=ppt/theme/theme1.xml><?xml version="1.0" encoding="utf-8"?>
<a:theme xmlns:a="http://schemas.openxmlformats.org/drawingml/2006/main" name="EncaseVTI">
  <a:themeElements>
    <a:clrScheme name="Encase">
      <a:dk1>
        <a:sysClr val="windowText" lastClr="000000"/>
      </a:dk1>
      <a:lt1>
        <a:sysClr val="window" lastClr="FFFFFF"/>
      </a:lt1>
      <a:dk2>
        <a:srgbClr val="1E2121"/>
      </a:dk2>
      <a:lt2>
        <a:srgbClr val="EFECEB"/>
      </a:lt2>
      <a:accent1>
        <a:srgbClr val="717059"/>
      </a:accent1>
      <a:accent2>
        <a:srgbClr val="B9A17E"/>
      </a:accent2>
      <a:accent3>
        <a:srgbClr val="766752"/>
      </a:accent3>
      <a:accent4>
        <a:srgbClr val="A28578"/>
      </a:accent4>
      <a:accent5>
        <a:srgbClr val="6E736D"/>
      </a:accent5>
      <a:accent6>
        <a:srgbClr val="BE8366"/>
      </a:accent6>
      <a:hlink>
        <a:srgbClr val="B5714F"/>
      </a:hlink>
      <a:folHlink>
        <a:srgbClr val="7B6B4C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caseVTI" id="{C293990F-FDB3-4ED3-8175-FB79CE5A2A12}" vid="{A5662C19-271F-459F-B4ED-861A9823764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2438</TotalTime>
  <Words>291</Words>
  <Application>Microsoft Macintosh PowerPoint</Application>
  <PresentationFormat>Widescreen</PresentationFormat>
  <Paragraphs>31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Avenir Next LT Pro</vt:lpstr>
      <vt:lpstr>Avenir Next LT Pro Light</vt:lpstr>
      <vt:lpstr>Dreaming Outloud Pro</vt:lpstr>
      <vt:lpstr>Times New Roman</vt:lpstr>
      <vt:lpstr>EncaseVTI</vt:lpstr>
      <vt:lpstr>Predicting Tech Layoffs</vt:lpstr>
      <vt:lpstr>Proposal</vt:lpstr>
      <vt:lpstr>Data Collection</vt:lpstr>
      <vt:lpstr>Data Storage</vt:lpstr>
      <vt:lpstr>Exploratory Data Analysis</vt:lpstr>
      <vt:lpstr>Exploratory Data Analysis</vt:lpstr>
      <vt:lpstr>Dashboard</vt:lpstr>
      <vt:lpstr>PowerPoint Presentation</vt:lpstr>
      <vt:lpstr>Dashboard (SF Bay Area)</vt:lpstr>
      <vt:lpstr>PowerPoint Presentation</vt:lpstr>
      <vt:lpstr>Model Results</vt:lpstr>
      <vt:lpstr>Reflections</vt:lpstr>
      <vt:lpstr>Summary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Tech Layoffs</dc:title>
  <dc:creator>Kerry Effinger</dc:creator>
  <cp:lastModifiedBy>Kerry Effinger</cp:lastModifiedBy>
  <cp:revision>2</cp:revision>
  <dcterms:created xsi:type="dcterms:W3CDTF">2023-05-02T18:25:40Z</dcterms:created>
  <dcterms:modified xsi:type="dcterms:W3CDTF">2023-05-04T14:45:04Z</dcterms:modified>
</cp:coreProperties>
</file>